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9"/>
  </p:notesMasterIdLst>
  <p:sldIdLst>
    <p:sldId id="289" r:id="rId2"/>
    <p:sldId id="260" r:id="rId3"/>
    <p:sldId id="259" r:id="rId4"/>
    <p:sldId id="280" r:id="rId5"/>
    <p:sldId id="261" r:id="rId6"/>
    <p:sldId id="281" r:id="rId7"/>
    <p:sldId id="262" r:id="rId8"/>
    <p:sldId id="284" r:id="rId9"/>
    <p:sldId id="270" r:id="rId10"/>
    <p:sldId id="285" r:id="rId11"/>
    <p:sldId id="286" r:id="rId12"/>
    <p:sldId id="287" r:id="rId13"/>
    <p:sldId id="288" r:id="rId14"/>
    <p:sldId id="257" r:id="rId15"/>
    <p:sldId id="274" r:id="rId16"/>
    <p:sldId id="275" r:id="rId17"/>
    <p:sldId id="272" r:id="rId18"/>
    <p:sldId id="273" r:id="rId19"/>
    <p:sldId id="278" r:id="rId20"/>
    <p:sldId id="263" r:id="rId21"/>
    <p:sldId id="279" r:id="rId22"/>
    <p:sldId id="265" r:id="rId23"/>
    <p:sldId id="266" r:id="rId24"/>
    <p:sldId id="267" r:id="rId25"/>
    <p:sldId id="269" r:id="rId26"/>
    <p:sldId id="283" r:id="rId27"/>
    <p:sldId id="29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6" autoAdjust="0"/>
    <p:restoredTop sz="47342" autoAdjust="0"/>
  </p:normalViewPr>
  <p:slideViewPr>
    <p:cSldViewPr>
      <p:cViewPr>
        <p:scale>
          <a:sx n="66" d="100"/>
          <a:sy n="66" d="100"/>
        </p:scale>
        <p:origin x="-1344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1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C42D7-976E-4E2E-8797-8B0FE63DFD4C}" type="datetimeFigureOut">
              <a:rPr lang="en-US" smtClean="0"/>
              <a:t>1/13/2013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67131-522E-4826-9987-130936FF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1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67131-522E-4826-9987-130936FFAE7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788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7617-4E36-4CE2-9F3C-6E609B24F666}" type="datetimeFigureOut">
              <a:rPr lang="en-US" smtClean="0"/>
              <a:t>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4A13-B270-4972-8615-70C1CED9A55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7617-4E36-4CE2-9F3C-6E609B24F666}" type="datetimeFigureOut">
              <a:rPr lang="en-US" smtClean="0"/>
              <a:t>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4A13-B270-4972-8615-70C1CED9A5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7617-4E36-4CE2-9F3C-6E609B24F666}" type="datetimeFigureOut">
              <a:rPr lang="en-US" smtClean="0"/>
              <a:t>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4A13-B270-4972-8615-70C1CED9A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7617-4E36-4CE2-9F3C-6E609B24F666}" type="datetimeFigureOut">
              <a:rPr lang="en-US" smtClean="0"/>
              <a:t>1/13/2013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4A13-B270-4972-8615-70C1CED9A5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7617-4E36-4CE2-9F3C-6E609B24F666}" type="datetimeFigureOut">
              <a:rPr lang="en-US" smtClean="0"/>
              <a:t>1/13/2013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4A13-B270-4972-8615-70C1CED9A55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7617-4E36-4CE2-9F3C-6E609B24F666}" type="datetimeFigureOut">
              <a:rPr lang="en-US" smtClean="0"/>
              <a:t>1/13/2013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4A13-B270-4972-8615-70C1CED9A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7617-4E36-4CE2-9F3C-6E609B24F666}" type="datetimeFigureOut">
              <a:rPr lang="en-US" smtClean="0"/>
              <a:t>1/13/2013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4A13-B270-4972-8615-70C1CED9A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7617-4E36-4CE2-9F3C-6E609B24F666}" type="datetimeFigureOut">
              <a:rPr lang="en-US" smtClean="0"/>
              <a:t>1/13/2013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4A13-B270-4972-8615-70C1CED9A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7617-4E36-4CE2-9F3C-6E609B24F666}" type="datetimeFigureOut">
              <a:rPr lang="en-US" smtClean="0"/>
              <a:t>1/13/2013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4A13-B270-4972-8615-70C1CED9A55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7617-4E36-4CE2-9F3C-6E609B24F666}" type="datetimeFigureOut">
              <a:rPr lang="en-US" smtClean="0"/>
              <a:t>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4A13-B270-4972-8615-70C1CED9A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7617-4E36-4CE2-9F3C-6E609B24F666}" type="datetimeFigureOut">
              <a:rPr lang="en-US" smtClean="0"/>
              <a:t>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4A13-B270-4972-8615-70C1CED9A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4F67617-4E36-4CE2-9F3C-6E609B24F666}" type="datetimeFigureOut">
              <a:rPr lang="en-US" smtClean="0"/>
              <a:t>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6814A13-B270-4972-8615-70C1CED9A55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590800" y="3733800"/>
            <a:ext cx="6324600" cy="2819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PRESENTER :</a:t>
            </a: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                   SEEMA SAINI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ASSOCIATE  PROF. IN CHEMISTRY </a:t>
            </a:r>
          </a:p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              GOVT. COLLEGE, RUPNAGAR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SLATER’S RULE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1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04800"/>
            <a:ext cx="8305800" cy="6172200"/>
          </a:xfrm>
        </p:spPr>
        <p:txBody>
          <a:bodyPr>
            <a:normAutofit fontScale="92500"/>
          </a:bodyPr>
          <a:lstStyle/>
          <a:p>
            <a:pPr marL="45720" indent="0" algn="ctr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8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Slater’s  </a:t>
            </a:r>
            <a:r>
              <a:rPr lang="en-US" sz="48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Rule </a:t>
            </a:r>
            <a:endParaRPr lang="en-US" sz="4800" b="1" u="sng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3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INTRODUCTION</a:t>
            </a:r>
            <a:r>
              <a:rPr lang="en-US" sz="3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4572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In 1930, a scientist </a:t>
            </a:r>
            <a:r>
              <a:rPr lang="en-US" sz="2600" b="1" i="1" dirty="0" smtClean="0">
                <a:latin typeface="Arial" pitchFamily="34" charset="0"/>
                <a:cs typeface="Arial" pitchFamily="34" charset="0"/>
              </a:rPr>
              <a:t>J.C. Slater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proposed a set of  </a:t>
            </a:r>
          </a:p>
          <a:p>
            <a:pPr marL="45720" indent="0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    empirical rules to understand the concept of Effective </a:t>
            </a:r>
          </a:p>
          <a:p>
            <a:pPr marL="45720" indent="0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    Nuclear Charge and to calculate the Screening </a:t>
            </a:r>
          </a:p>
          <a:p>
            <a:pPr marL="45720" indent="0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    Constant or Shielding  Constant.</a:t>
            </a:r>
          </a:p>
          <a:p>
            <a:pPr>
              <a:buFont typeface="Wingdings" pitchFamily="2" charset="2"/>
              <a:buChar char="v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 He proposed a formula for calculation of Effective </a:t>
            </a:r>
          </a:p>
          <a:p>
            <a:pPr marL="45720" indent="0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    Nuclear Charge</a:t>
            </a:r>
          </a:p>
          <a:p>
            <a:pPr marL="68580" indent="0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                   </a:t>
            </a:r>
            <a:r>
              <a:rPr lang="en-US" sz="26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2600" baseline="-250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eff</a:t>
            </a:r>
            <a:r>
              <a:rPr lang="en-US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=  Z – S</a:t>
            </a:r>
          </a:p>
          <a:p>
            <a:pPr marL="68580" indent="0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     where S is the Slater’s  screening constant , </a:t>
            </a:r>
          </a:p>
          <a:p>
            <a:pPr marL="68580" indent="0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                 Z is the Nuclear charge</a:t>
            </a:r>
          </a:p>
        </p:txBody>
      </p:sp>
    </p:spTree>
    <p:extLst>
      <p:ext uri="{BB962C8B-B14F-4D97-AF65-F5344CB8AC3E}">
        <p14:creationId xmlns:p14="http://schemas.microsoft.com/office/powerpoint/2010/main" val="250163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228600"/>
            <a:ext cx="8229600" cy="6096000"/>
          </a:xfrm>
        </p:spPr>
        <p:txBody>
          <a:bodyPr>
            <a:normAutofit fontScale="25000" lnSpcReduction="20000"/>
          </a:bodyPr>
          <a:lstStyle/>
          <a:p>
            <a:pPr marL="68580" indent="0">
              <a:buNone/>
            </a:pPr>
            <a:endParaRPr lang="en-US" sz="9600" b="1" u="sng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68580" indent="0" algn="just">
              <a:buNone/>
            </a:pPr>
            <a:r>
              <a:rPr lang="en-US" sz="9600" dirty="0" smtClean="0">
                <a:latin typeface="Arial" pitchFamily="34" charset="0"/>
                <a:cs typeface="Arial" pitchFamily="34" charset="0"/>
              </a:rPr>
              <a:t>Prior to explaining  Slater’s rules , certain terms like Nuclear Charge, Shielding Effect and Effective Nuclear Charge have to be Understood. </a:t>
            </a:r>
          </a:p>
          <a:p>
            <a:pPr marL="68580" indent="0" algn="just">
              <a:buNone/>
            </a:pPr>
            <a:r>
              <a:rPr lang="en-US" sz="96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68580" indent="0" algn="just">
              <a:buNone/>
            </a:pPr>
            <a:r>
              <a:rPr lang="en-US" sz="9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is Nuclear  Charge?</a:t>
            </a:r>
          </a:p>
          <a:p>
            <a:pPr marL="68580" indent="0" algn="just">
              <a:buNone/>
            </a:pPr>
            <a:r>
              <a:rPr lang="en-US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     It is the charge on the nucleus with which it attracts the electrons of the atom. Basically, the Nuclear Charge is said to be equal to the Atomic Number( </a:t>
            </a:r>
            <a:r>
              <a:rPr lang="en-US" sz="9600" dirty="0" err="1" smtClean="0">
                <a:latin typeface="Arial" pitchFamily="34" charset="0"/>
                <a:cs typeface="Arial" pitchFamily="34" charset="0"/>
              </a:rPr>
              <a:t>i.e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, . the Number of protons) in an atom. It is denoted by the symbol  </a:t>
            </a:r>
            <a:r>
              <a:rPr lang="en-US" sz="9600" b="1" dirty="0" smtClean="0">
                <a:latin typeface="Arial" pitchFamily="34" charset="0"/>
                <a:cs typeface="Arial" pitchFamily="34" charset="0"/>
              </a:rPr>
              <a:t>Z. </a:t>
            </a:r>
          </a:p>
          <a:p>
            <a:pPr marL="68580" indent="0" algn="just">
              <a:buNone/>
            </a:pPr>
            <a:endParaRPr lang="en-US" sz="9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68580" indent="0" algn="just">
              <a:buNone/>
            </a:pPr>
            <a:r>
              <a:rPr lang="en-US" sz="9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</a:t>
            </a:r>
            <a:r>
              <a:rPr lang="en-US" sz="9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is  Shielding  Effect?</a:t>
            </a:r>
          </a:p>
          <a:p>
            <a:pPr marL="68580" indent="0" algn="just">
              <a:buNone/>
            </a:pPr>
            <a:r>
              <a:rPr lang="en-US" sz="9600" b="1" dirty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In case of </a:t>
            </a:r>
            <a:r>
              <a:rPr lang="en-US" sz="9600" dirty="0" err="1">
                <a:latin typeface="Arial" pitchFamily="34" charset="0"/>
                <a:cs typeface="Arial" pitchFamily="34" charset="0"/>
              </a:rPr>
              <a:t>Multielectron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 atoms, as the orbitals are filled up, the electrons in the Inner orbitals shield the electrons in the Outer orbitals  from the Nucleus. </a:t>
            </a:r>
            <a:endParaRPr lang="en-US" sz="9600" dirty="0" smtClean="0">
              <a:latin typeface="Arial" pitchFamily="34" charset="0"/>
              <a:cs typeface="Arial" pitchFamily="34" charset="0"/>
            </a:endParaRPr>
          </a:p>
          <a:p>
            <a:pPr marL="68580" indent="0" algn="just">
              <a:buNone/>
            </a:pPr>
            <a:r>
              <a:rPr lang="en-US" sz="9600" dirty="0" smtClean="0">
                <a:latin typeface="Arial" pitchFamily="34" charset="0"/>
                <a:cs typeface="Arial" pitchFamily="34" charset="0"/>
              </a:rPr>
              <a:t>  </a:t>
            </a:r>
            <a:endParaRPr lang="en-US" sz="5800" dirty="0"/>
          </a:p>
        </p:txBody>
      </p:sp>
    </p:spTree>
    <p:extLst>
      <p:ext uri="{BB962C8B-B14F-4D97-AF65-F5344CB8AC3E}">
        <p14:creationId xmlns:p14="http://schemas.microsoft.com/office/powerpoint/2010/main" val="350315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914400"/>
            <a:ext cx="8382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" algn="just"/>
            <a:r>
              <a:rPr lang="en-US" sz="2400" dirty="0">
                <a:latin typeface="Arial" pitchFamily="34" charset="0"/>
                <a:cs typeface="Arial" pitchFamily="34" charset="0"/>
              </a:rPr>
              <a:t>So, the electrons in the Outer orbitals do not feel the full force or charge of the nucleus. Thus, the reduction of nuclear charge on the Outermost electrons is called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Shielding.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Effect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or Screening Effect. Shielding Effect is defined as a  measure of the extent to which the intervening electrons shield the outer electrons from the nuclear charge.  It is denoted by the symbol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S</a:t>
            </a:r>
          </a:p>
          <a:p>
            <a:pPr marL="68580" indent="0" algn="just">
              <a:buNone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68580" indent="0" algn="just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is Effective Nuclear Charge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US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68580" indent="0" algn="just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Effective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Nuclear Charge is the actual charge felt by the outer electrons  after taking into account shielding  of the electrons. It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denoted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by the symbol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Z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* or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Z</a:t>
            </a:r>
            <a:r>
              <a:rPr lang="en-US" sz="2400" b="1" baseline="-25000" dirty="0" err="1" smtClean="0">
                <a:latin typeface="Arial" pitchFamily="34" charset="0"/>
                <a:cs typeface="Arial" pitchFamily="34" charset="0"/>
              </a:rPr>
              <a:t>eff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3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304800"/>
            <a:ext cx="8077200" cy="62484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Slater's Rules</a:t>
            </a:r>
            <a:r>
              <a:rPr lang="en-US" sz="1800" b="1" dirty="0"/>
              <a:t>:</a:t>
            </a:r>
          </a:p>
          <a:p>
            <a:pPr marL="4572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1)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Write the electron configuration for the atom using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the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following design;</a:t>
            </a:r>
          </a:p>
          <a:p>
            <a:pPr marL="4572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(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)(2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,2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)(3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,3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(3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(4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,4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(4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(4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(5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,5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 (5d)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( 5f) (6s,6p)……. etc.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Any electrons to the right of the electron of interest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contributes nothing towards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shielding.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All other electrons in the same group as the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electron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of interest shield to an extent of 0.35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nuclear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charge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units irrespective of  whether the 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electrons are in s, p, d, or f orbitals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07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763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4) In case of 1s electron shielding another 1s electron the</a:t>
            </a: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screening constant value is taken to be 0.30.</a:t>
            </a:r>
          </a:p>
          <a:p>
            <a:pPr algn="just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5)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If the electron of interest is an 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or 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electron: All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electrons</a:t>
            </a: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with one less value i.e. (n -1) value of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principal</a:t>
            </a: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quantum number shield to an extent of 0.85 units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nuclear</a:t>
            </a: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charge. All electrons with two or more less values i.e. 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(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 – 2, n – 3, n – 4 etc.) values of the principal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quantum</a:t>
            </a: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number shield to an extent of 1.00 units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6)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If the electron of interest is an 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or 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electron: All electrons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to</a:t>
            </a: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left shield to an extent of 1.00 units of nuclear charge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7) Sum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shielding amounts from steps 2 through 5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</a:t>
            </a: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subtract from the nuclear charge value to obtain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effective</a:t>
            </a: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nuclear charge value.</a:t>
            </a:r>
          </a:p>
          <a:p>
            <a:pPr algn="just"/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08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228600"/>
            <a:ext cx="8382000" cy="6324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Calculate </a:t>
            </a:r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3600" b="1" baseline="30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 for a valence electron in </a:t>
            </a:r>
            <a:r>
              <a:rPr lang="en-US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fluorine ( Z = 9 ).</a:t>
            </a:r>
          </a:p>
          <a:p>
            <a:pPr marL="45720" indent="0">
              <a:buNone/>
            </a:pPr>
            <a:endParaRPr lang="en-US" sz="33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Electronic configuration  of fluorine is 1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,2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,2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5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Grouping it acc. to slater’s rule : (1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)(2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,2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5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Rule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2 does not apply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Now, one electron out of the 7 valence electrons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becomes the electron of interest. The other remaining 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6 valence electrons will contribute 0.35 each towards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shielding.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The electrons in (n – 1) orbitals i.e. 1s orbital will 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contribute 0.85 each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towards shielding.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en-US" sz="2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30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731520"/>
            <a:ext cx="7924800" cy="55168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= 0.35 x ( No. of electrons in the same shell i.e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  n orbital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+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0.85 x (No. of electrons in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the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(n – 1) shell )</a:t>
            </a:r>
          </a:p>
          <a:p>
            <a:pPr marL="45720" indent="0">
              <a:buNone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= 0.35 x 6 + 0.85 x 2 = 3.8</a:t>
            </a:r>
          </a:p>
          <a:p>
            <a:pPr marL="45720" indent="0"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Z</a:t>
            </a:r>
            <a:r>
              <a:rPr lang="en-US" sz="2400" b="1" baseline="30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 =  Z – 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= 9 – 3.8 = 5.2 for a valence electron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>
              <a:buNone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Calculate Z</a:t>
            </a:r>
            <a:r>
              <a:rPr lang="en-US" sz="2800" b="1" baseline="30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 for a 6</a:t>
            </a:r>
            <a:r>
              <a:rPr lang="en-US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 electron in </a:t>
            </a:r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Platinum </a:t>
            </a:r>
          </a:p>
          <a:p>
            <a:pPr marL="4572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( Z = 78 )</a:t>
            </a:r>
            <a:endParaRPr lang="en-US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24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457200"/>
            <a:ext cx="7772400" cy="61722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b="1" dirty="0" smtClean="0"/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The electronic configuration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of Platinum (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Z = 78 ) is </a:t>
            </a:r>
          </a:p>
          <a:p>
            <a:pPr marL="4572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1s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2s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2p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3s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3p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4s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3d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4p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5s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4d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5p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6s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4f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14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, 5d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, </a:t>
            </a:r>
          </a:p>
          <a:p>
            <a:pPr marL="4572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Grouping it acc. to Slater’s rule : 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(1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)(2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,2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)(3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,3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(3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10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(4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,4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(4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10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(4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14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(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5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,5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(5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8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(6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45720" indent="0">
              <a:buNone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Rule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2 does not apply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45720" indent="0"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Now, one electron out of 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two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valence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electrons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becomes the electron of interest. The other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remaining valence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electrons will contribute 0.35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each towards shielding.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2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304800"/>
            <a:ext cx="8534400" cy="59436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The electrons in (n – 1) orbitals i.e. ( 6 – 1 ) = 5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orbital will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contribute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0.85 each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towards shielding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.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The electrons in (n – 2) , ( n – 3), ( n – 4) ….etc. orbitals 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{ i.e. ( 6 – 2 ) , ( 6 – 3), (6 – 4)……etc.}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orbitals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will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contribute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1.00 each towards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shielding.</a:t>
            </a:r>
          </a:p>
          <a:p>
            <a:pPr marL="45720" indent="0"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0.35 x ( No. of electrons in the same shell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i.e.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  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n orbital ) + 0.85 x (No. of electrons in the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 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(n – 1) shell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 + 1.00 x ( No. of electrons in the (n – 2),</a:t>
            </a:r>
          </a:p>
          <a:p>
            <a:pPr marL="4572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   ( n – 3)….etc. orbitals )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= 0.35 x 1 + 0.85 x 16 + 60 x 1.00 =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73.95</a:t>
            </a:r>
          </a:p>
          <a:p>
            <a:pPr marL="45720" indent="0">
              <a:buNone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2400" b="1" baseline="30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=  Z – 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=   78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– 73.95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=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4.15 for a valence </a:t>
            </a:r>
            <a:r>
              <a:rPr lang="en-US" b="1" dirty="0"/>
              <a:t>electron.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26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609600"/>
            <a:ext cx="8102600" cy="56692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838199"/>
            <a:ext cx="8102600" cy="1037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Calculate the Effective Nuclear Charge for one of the 4f electrons of Cerium ( Z = 58 )</a:t>
            </a:r>
          </a:p>
          <a:p>
            <a:endParaRPr lang="en-US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11480" indent="-342900"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electronic configuration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Cerium is :</a:t>
            </a:r>
          </a:p>
          <a:p>
            <a:pPr marL="6858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1s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2s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2p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3s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3p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3d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4s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4p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4d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4f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5s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5p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6s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</a:p>
          <a:p>
            <a:pPr marL="68580" indent="0">
              <a:buNone/>
            </a:pPr>
            <a:endParaRPr lang="en-US" sz="2400" baseline="30000" dirty="0">
              <a:latin typeface="Arial" pitchFamily="34" charset="0"/>
              <a:cs typeface="Arial" pitchFamily="34" charset="0"/>
            </a:endParaRPr>
          </a:p>
          <a:p>
            <a:pPr marL="411480" indent="-342900">
              <a:buFont typeface="Wingdings" pitchFamily="2" charset="2"/>
              <a:buChar char="q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Grouping the orbitals acc.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 Slater’s :</a:t>
            </a:r>
          </a:p>
          <a:p>
            <a:pPr marL="6858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(1s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(2s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2p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(3s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3p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(3d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(4s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4p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(4d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(4f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</a:t>
            </a:r>
          </a:p>
          <a:p>
            <a:pPr marL="6858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(5s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5p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(6s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6858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11480" indent="-342900">
              <a:buFont typeface="Wingdings" pitchFamily="2" charset="2"/>
              <a:buChar char="q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As we have to calculate the effective nuclear charge   </a:t>
            </a:r>
          </a:p>
          <a:p>
            <a:pPr marL="68580"/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of 4f electrons of Cerium, the electrons lying after the  </a:t>
            </a:r>
          </a:p>
          <a:p>
            <a:pPr marL="68580"/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4f electron will not contribute to shielding</a:t>
            </a:r>
          </a:p>
          <a:p>
            <a:pPr marL="6858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pPr marL="6858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en-US" sz="2800" baseline="30000" dirty="0">
                <a:latin typeface="Arial" pitchFamily="34" charset="0"/>
                <a:cs typeface="Arial" pitchFamily="34" charset="0"/>
              </a:rPr>
              <a:t> </a:t>
            </a:r>
            <a:endParaRPr lang="en-US" sz="2800" dirty="0"/>
          </a:p>
          <a:p>
            <a:endParaRPr lang="en-US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en-US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2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457200"/>
            <a:ext cx="8001000" cy="5867400"/>
          </a:xfrm>
        </p:spPr>
        <p:txBody>
          <a:bodyPr>
            <a:normAutofit fontScale="25000" lnSpcReduction="20000"/>
          </a:bodyPr>
          <a:lstStyle/>
          <a:p>
            <a:pPr marL="45720" indent="0">
              <a:buNone/>
            </a:pPr>
            <a:r>
              <a:rPr lang="en-US" sz="9600" dirty="0" smtClean="0">
                <a:latin typeface="Arial" pitchFamily="34" charset="0"/>
                <a:cs typeface="Arial" pitchFamily="34" charset="0"/>
              </a:rPr>
              <a:t>Now,</a:t>
            </a:r>
          </a:p>
          <a:p>
            <a:pPr marL="45720" indent="0">
              <a:buNone/>
            </a:pPr>
            <a:r>
              <a:rPr lang="en-US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9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 = 0.35 x ( No. of electrons in the same orbital +</a:t>
            </a:r>
          </a:p>
          <a:p>
            <a:pPr marL="45720" indent="0">
              <a:buNone/>
            </a:pPr>
            <a:r>
              <a:rPr lang="en-US" sz="9600" dirty="0" smtClean="0">
                <a:latin typeface="Arial" pitchFamily="34" charset="0"/>
                <a:cs typeface="Arial" pitchFamily="34" charset="0"/>
              </a:rPr>
              <a:t>           1.00 x( all the electrons in the lower orbitals)</a:t>
            </a:r>
          </a:p>
          <a:p>
            <a:pPr marL="45720" indent="0">
              <a:buNone/>
            </a:pPr>
            <a:endParaRPr lang="en-US" sz="96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96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9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 = 0.35 x 1 + 1.00 x 46 = 46.35</a:t>
            </a:r>
          </a:p>
          <a:p>
            <a:pPr marL="45720" indent="0">
              <a:buNone/>
            </a:pPr>
            <a:endParaRPr lang="en-US" sz="96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9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96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9600" b="1" baseline="-2500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eff</a:t>
            </a:r>
            <a:r>
              <a:rPr lang="en-US" sz="9600" b="1" baseline="-25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9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= Z – </a:t>
            </a:r>
            <a:r>
              <a:rPr lang="en-US" sz="9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= 58 – 46.35 = 11.65</a:t>
            </a:r>
          </a:p>
          <a:p>
            <a:pPr marL="4572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8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Calculate the Effective Nuclear Charge </a:t>
            </a:r>
            <a:r>
              <a:rPr lang="en-US" sz="1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</a:t>
            </a:r>
          </a:p>
          <a:p>
            <a:pPr marL="45720" indent="0">
              <a:buNone/>
            </a:pPr>
            <a:r>
              <a:rPr lang="en-US" sz="1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the periphery of Nitrogen ( Z = 7)</a:t>
            </a:r>
          </a:p>
          <a:p>
            <a:pPr marL="45720" indent="0">
              <a:buNone/>
            </a:pPr>
            <a:endParaRPr lang="en-US" sz="8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9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In order to calculate the Effective Nuclear Charge in the </a:t>
            </a:r>
          </a:p>
          <a:p>
            <a:pPr marL="45720" indent="0">
              <a:buNone/>
            </a:pPr>
            <a:r>
              <a:rPr lang="en-US" sz="9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9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periphery of an atom or ion, the shielding of nuclear</a:t>
            </a:r>
          </a:p>
          <a:p>
            <a:pPr marL="45720" indent="0">
              <a:buNone/>
            </a:pPr>
            <a:r>
              <a:rPr lang="en-US" sz="9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9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charge by all the electrons present in the electronic </a:t>
            </a:r>
          </a:p>
          <a:p>
            <a:pPr marL="45720" indent="0">
              <a:buNone/>
            </a:pPr>
            <a:r>
              <a:rPr lang="en-US" sz="9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9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configuration of the atom or ion.</a:t>
            </a:r>
          </a:p>
          <a:p>
            <a:pPr marL="45720" indent="0">
              <a:buNone/>
            </a:pPr>
            <a:endParaRPr lang="en-US" sz="8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8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en-US" sz="45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45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pPr marL="45720" indent="0">
              <a:buNone/>
            </a:pPr>
            <a:endParaRPr lang="en-US" sz="45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en-US" sz="45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en-US" sz="3000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pPr marL="4572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31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381000"/>
            <a:ext cx="8001000" cy="60960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The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electronic configuration of Nitrogen is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1s</a:t>
            </a:r>
            <a:r>
              <a:rPr lang="en-US" sz="24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en-US" sz="24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2p</a:t>
            </a:r>
            <a:r>
              <a:rPr lang="en-US" sz="24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pPr marL="45720" indent="0">
              <a:buNone/>
            </a:pP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Grouping acc. to Slater’s rule : (1s</a:t>
            </a:r>
            <a:r>
              <a:rPr lang="en-US" sz="24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(2s</a:t>
            </a:r>
            <a:r>
              <a:rPr lang="en-US" sz="24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en-US" sz="24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4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marL="45720" indent="0">
              <a:buNone/>
            </a:pP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S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0.35 x ( No. of electrons in the same orbital ) + </a:t>
            </a:r>
          </a:p>
          <a:p>
            <a:pPr marL="45720" indent="0">
              <a:buNone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0.85 x (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No. of electrons in the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(n – 1)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orbital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45720" indent="0">
              <a:buNone/>
            </a:pP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0.35 x 5 + 0.85 x 2 = 3.45</a:t>
            </a:r>
          </a:p>
          <a:p>
            <a:pPr marL="45720" indent="0">
              <a:buNone/>
            </a:pP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2400" b="1" baseline="-250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eff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 the periphery of N - atom =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 – S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7 – 3.45</a:t>
            </a:r>
          </a:p>
          <a:p>
            <a:pPr marL="45720" indent="0">
              <a:buNone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= 3.55     </a:t>
            </a:r>
            <a:endParaRPr lang="en-US" sz="24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en-US" sz="24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</a:t>
            </a:r>
          </a:p>
          <a:p>
            <a:pPr marL="45720" indent="0">
              <a:buNone/>
            </a:pPr>
            <a:endParaRPr lang="en-US" sz="2400" baseline="30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271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85800"/>
            <a:ext cx="7534834" cy="533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APPLICATIONS OF SLATER’S RULE</a:t>
            </a:r>
            <a:endParaRPr lang="en-US" sz="32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1600200"/>
            <a:ext cx="7924800" cy="4733330"/>
          </a:xfrm>
        </p:spPr>
        <p:txBody>
          <a:bodyPr>
            <a:noAutofit/>
          </a:bodyPr>
          <a:lstStyle/>
          <a:p>
            <a:pPr marL="68580" lvl="8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11480" lvl="8" indent="-342900"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It provides a quantitative justification for the </a:t>
            </a:r>
          </a:p>
          <a:p>
            <a:pPr marL="68580" lvl="8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sequence of orbitals in the energy level diagram.</a:t>
            </a:r>
          </a:p>
          <a:p>
            <a:pPr marL="68580" lvl="8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11480" lvl="8" indent="-342900">
              <a:buFont typeface="Wingdings" pitchFamily="2" charset="2"/>
              <a:buChar char="v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It helps to explain the filling of ns - orbital (4s, 5s,6s  </a:t>
            </a:r>
          </a:p>
          <a:p>
            <a:pPr marL="68580" lvl="8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etc. – orbitals)prior to the filling of (n -1)d orbital (3d, </a:t>
            </a:r>
          </a:p>
          <a:p>
            <a:pPr marL="68580" lvl="8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4d, 5d…etc.).</a:t>
            </a:r>
          </a:p>
          <a:p>
            <a:pPr marL="411480" lvl="8" indent="-342900"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Let us consider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case of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Potassium ( Z = 19), in </a:t>
            </a:r>
          </a:p>
          <a:p>
            <a:pPr marL="68580" lvl="8" indent="0"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which the last electron is added to 4s orbital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					        										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3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38634" y="685800"/>
            <a:ext cx="7772400" cy="5105400"/>
          </a:xfrm>
        </p:spPr>
        <p:txBody>
          <a:bodyPr>
            <a:normAutofit fontScale="40000" lnSpcReduction="20000"/>
          </a:bodyPr>
          <a:lstStyle/>
          <a:p>
            <a:pPr marL="6858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						</a:t>
            </a:r>
          </a:p>
          <a:p>
            <a:pPr>
              <a:buFont typeface="Wingdings" pitchFamily="2" charset="2"/>
              <a:buChar char="v"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The configuration of </a:t>
            </a:r>
            <a:r>
              <a:rPr lang="en-US" sz="6000" b="1" dirty="0" smtClean="0">
                <a:latin typeface="Arial" pitchFamily="34" charset="0"/>
                <a:cs typeface="Arial" pitchFamily="34" charset="0"/>
              </a:rPr>
              <a:t>Potassium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acc. to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Slater is</a:t>
            </a:r>
          </a:p>
          <a:p>
            <a:pPr marL="45720" indent="0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          (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1s</a:t>
            </a:r>
            <a:r>
              <a:rPr lang="en-US" sz="60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 ) ( 2s</a:t>
            </a:r>
            <a:r>
              <a:rPr lang="en-US" sz="60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  2p</a:t>
            </a:r>
            <a:r>
              <a:rPr lang="en-US" sz="6000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 ) ( 3s</a:t>
            </a:r>
            <a:r>
              <a:rPr lang="en-US" sz="60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  3p</a:t>
            </a:r>
            <a:r>
              <a:rPr lang="en-US" sz="6000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 ) ( 4s</a:t>
            </a:r>
            <a:r>
              <a:rPr lang="en-US" sz="60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68580" indent="0">
              <a:buNone/>
            </a:pPr>
            <a:endParaRPr lang="en-US" sz="60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  As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the effective nuclear charge on electron in 4s </a:t>
            </a: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    orbital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has to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be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calculated , the electrons in the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" indent="0" algn="just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    same orbital i.e. n orbital  will contribute 0.35 each, </a:t>
            </a:r>
          </a:p>
          <a:p>
            <a:pPr marL="45720" indent="0" algn="just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    the electrons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in (n – 1) orbital  i.e. 3s and 3p </a:t>
            </a: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     orbitals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will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contribute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S = 0.85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each and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all the </a:t>
            </a: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     electrons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in (n – 2, n – 3…. </a:t>
            </a:r>
            <a:r>
              <a:rPr lang="en-US" sz="6000" dirty="0" err="1">
                <a:latin typeface="Arial" pitchFamily="34" charset="0"/>
                <a:cs typeface="Arial" pitchFamily="34" charset="0"/>
              </a:rPr>
              <a:t>Etc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 )  orbitals i.e.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( 2s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, </a:t>
            </a: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     2p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1s)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orbitals will contribute S =1.00  each.</a:t>
            </a:r>
          </a:p>
          <a:p>
            <a:pPr marL="45720" indent="0" algn="just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46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685800"/>
            <a:ext cx="7772400" cy="5334000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So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marL="68580" indent="0">
              <a:buNone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          </a:t>
            </a:r>
            <a:r>
              <a:rPr lang="en-US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 0 x 0.35 + 8 x 0.85  + 10  x 1.00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=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16.80</a:t>
            </a:r>
          </a:p>
          <a:p>
            <a:pPr marL="4572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Therefore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 Effective Nuclear Charge </a:t>
            </a:r>
          </a:p>
          <a:p>
            <a:pPr marL="6858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Z* =  Z – 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 19 – 16.80 =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2.20</a:t>
            </a:r>
          </a:p>
          <a:p>
            <a:pPr marL="6858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Now</a:t>
            </a:r>
            <a:r>
              <a:rPr lang="en-US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Let us assume that the last electron enters  the 3d  orbital rather than 4s  orbital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Then the </a:t>
            </a:r>
            <a:r>
              <a:rPr lang="en-US" sz="24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configuration acc. to Slater is </a:t>
            </a:r>
          </a:p>
          <a:p>
            <a:pPr marL="68580" indent="0">
              <a:buNone/>
            </a:pPr>
            <a:r>
              <a:rPr lang="en-US" sz="24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        (1s</a:t>
            </a:r>
            <a:r>
              <a:rPr lang="en-US" sz="2400" baseline="300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 ) ( 2s</a:t>
            </a:r>
            <a:r>
              <a:rPr lang="en-US" sz="2400" baseline="300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  2p</a:t>
            </a:r>
            <a:r>
              <a:rPr lang="en-US" sz="2400" baseline="300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 ) ( 3s</a:t>
            </a:r>
            <a:r>
              <a:rPr lang="en-US" sz="2400" baseline="300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  3p</a:t>
            </a:r>
            <a:r>
              <a:rPr lang="en-US" sz="2400" baseline="300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 ) ( 3d</a:t>
            </a:r>
            <a:r>
              <a:rPr lang="en-US" sz="2400" baseline="300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400" dirty="0">
                <a:solidFill>
                  <a:srgbClr val="3E3D2D"/>
                </a:solidFill>
                <a:latin typeface="Arial" pitchFamily="34" charset="0"/>
                <a:cs typeface="Arial" pitchFamily="34" charset="0"/>
              </a:rPr>
              <a:t> 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9126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53721"/>
            <a:ext cx="8382000" cy="6804279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Here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 electron 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under Interest, so  the electrons  </a:t>
            </a:r>
          </a:p>
          <a:p>
            <a:pPr marL="45720" indent="0" algn="just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in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same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orbital  i.e.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3d orbital  will contribute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 =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0.35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each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where as the electrons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all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other </a:t>
            </a:r>
          </a:p>
          <a:p>
            <a:pPr marL="45720" indent="0" algn="just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orbitals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i.e.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(3s,3p,2s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2p,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1s)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will all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contribute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 =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1.00  each.</a:t>
            </a:r>
          </a:p>
          <a:p>
            <a:pPr marL="4572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So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6858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= 0 x 0.35 +  18 x 1.00  =  18.00</a:t>
            </a:r>
          </a:p>
          <a:p>
            <a:pPr marL="4572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Therefore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Effective Nuclear Charge </a:t>
            </a:r>
          </a:p>
          <a:p>
            <a:pPr marL="6858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Z* = Z – S</a:t>
            </a:r>
            <a:r>
              <a: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 19.00 – 18.00 =  1.00 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comparing the Effective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Nuclear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Charge of both 4s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and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3d  orbitals,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we see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the 4s electron is under the </a:t>
            </a:r>
          </a:p>
          <a:p>
            <a:pPr marL="6858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influence of greater Effective Nuclear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charge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Z</a:t>
            </a:r>
            <a:r>
              <a:rPr lang="en-US" sz="2400" baseline="-25000" dirty="0" err="1">
                <a:latin typeface="Arial" pitchFamily="34" charset="0"/>
                <a:cs typeface="Arial" pitchFamily="34" charset="0"/>
              </a:rPr>
              <a:t>eff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= 2.20 )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6858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as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compared to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3d electron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Z</a:t>
            </a:r>
            <a:r>
              <a:rPr lang="en-US" sz="2400" baseline="-25000" dirty="0" err="1">
                <a:latin typeface="Arial" pitchFamily="34" charset="0"/>
                <a:cs typeface="Arial" pitchFamily="34" charset="0"/>
              </a:rPr>
              <a:t>eff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= 1.00) in Potassium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6858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atom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6858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961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457200"/>
            <a:ext cx="8229600" cy="5791200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itchFamily="2" charset="2"/>
              <a:buChar char="q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9600" dirty="0" smtClean="0">
                <a:latin typeface="Arial" pitchFamily="34" charset="0"/>
                <a:cs typeface="Arial" pitchFamily="34" charset="0"/>
              </a:rPr>
              <a:t>So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, the electron in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4s 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orbital will be more attracted by the nucleus and will have lower energy  than the 3d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electron.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" indent="0">
              <a:buNone/>
            </a:pPr>
            <a:endParaRPr lang="en-US" sz="96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9600" dirty="0" smtClean="0">
                <a:latin typeface="Arial" pitchFamily="34" charset="0"/>
                <a:cs typeface="Arial" pitchFamily="34" charset="0"/>
              </a:rPr>
              <a:t>Thus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, the last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electron 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will enter in the 4s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orbital 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, rather than the 3d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 orbital in case of Potassium atom.</a:t>
            </a:r>
            <a:endParaRPr lang="en-US" sz="9600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en-US" sz="96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9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9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Slater’s rule explain why 4s electrons are </a:t>
            </a:r>
            <a:r>
              <a:rPr lang="en-US" sz="9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9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lost prior </a:t>
            </a:r>
            <a:endParaRPr lang="en-US" sz="9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9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9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to </a:t>
            </a:r>
            <a:r>
              <a:rPr lang="en-US" sz="9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3d electrons </a:t>
            </a:r>
            <a:r>
              <a:rPr lang="en-US" sz="9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during </a:t>
            </a:r>
            <a:r>
              <a:rPr lang="en-US" sz="9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cation</a:t>
            </a:r>
            <a:r>
              <a:rPr lang="en-US" sz="9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9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formation in case of </a:t>
            </a:r>
            <a:endParaRPr lang="en-US" sz="9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9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9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Transition </a:t>
            </a:r>
            <a:r>
              <a:rPr lang="en-US" sz="9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elements.</a:t>
            </a:r>
          </a:p>
          <a:p>
            <a:pPr marL="68580" indent="0">
              <a:buNone/>
            </a:pPr>
            <a:endParaRPr lang="en-US" sz="9600" b="1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9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Let us consider the case of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9600" b="1" i="1" dirty="0" smtClean="0">
                <a:latin typeface="Arial" pitchFamily="34" charset="0"/>
                <a:cs typeface="Arial" pitchFamily="34" charset="0"/>
              </a:rPr>
              <a:t>Vanadium</a:t>
            </a:r>
            <a:r>
              <a:rPr lang="en-US" sz="9600" b="1" dirty="0" smtClean="0">
                <a:latin typeface="Arial" pitchFamily="34" charset="0"/>
                <a:cs typeface="Arial" pitchFamily="34" charset="0"/>
              </a:rPr>
              <a:t> (Z=23</a:t>
            </a:r>
            <a:r>
              <a:rPr lang="en-US" sz="9600" b="1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68580" indent="0">
              <a:buNone/>
            </a:pPr>
            <a:r>
              <a:rPr lang="en-US" sz="9600" dirty="0">
                <a:latin typeface="Arial" pitchFamily="34" charset="0"/>
                <a:cs typeface="Arial" pitchFamily="34" charset="0"/>
              </a:rPr>
              <a:t>     The electronic configuration of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Vanadium 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is</a:t>
            </a:r>
          </a:p>
          <a:p>
            <a:pPr marL="68580" indent="0">
              <a:buNone/>
            </a:pPr>
            <a:r>
              <a:rPr lang="en-US" sz="9600" dirty="0" smtClean="0">
                <a:latin typeface="Arial" pitchFamily="34" charset="0"/>
                <a:cs typeface="Arial" pitchFamily="34" charset="0"/>
              </a:rPr>
              <a:t>         </a:t>
            </a:r>
          </a:p>
          <a:p>
            <a:pPr marL="68580" indent="0">
              <a:buNone/>
            </a:pPr>
            <a:r>
              <a:rPr lang="en-US" sz="96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     1s</a:t>
            </a:r>
            <a:r>
              <a:rPr lang="en-US" sz="96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2s</a:t>
            </a:r>
            <a:r>
              <a:rPr lang="en-US" sz="96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 2p</a:t>
            </a:r>
            <a:r>
              <a:rPr lang="en-US" sz="9600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 3s</a:t>
            </a:r>
            <a:r>
              <a:rPr lang="en-US" sz="96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 3p</a:t>
            </a:r>
            <a:r>
              <a:rPr lang="en-US" sz="9600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 3d</a:t>
            </a:r>
            <a:r>
              <a:rPr lang="en-US" sz="9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4s</a:t>
            </a:r>
            <a:r>
              <a:rPr lang="en-US" sz="9600" baseline="30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93326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0"/>
            <a:ext cx="8534400" cy="5943600"/>
          </a:xfrm>
        </p:spPr>
        <p:txBody>
          <a:bodyPr>
            <a:normAutofit fontScale="85000" lnSpcReduction="20000"/>
          </a:bodyPr>
          <a:lstStyle/>
          <a:p>
            <a:pPr marL="68580" indent="0">
              <a:buNone/>
            </a:pP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pPr>
              <a:buFont typeface="Wingdings" pitchFamily="2" charset="2"/>
              <a:buChar char="v"/>
            </a:pPr>
            <a:r>
              <a:rPr lang="en-US" sz="2400" baseline="30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After losing 2 electrons, the electronic configuration  of  </a:t>
            </a:r>
          </a:p>
          <a:p>
            <a:pPr marL="45720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 V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2+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</a:t>
            </a:r>
            <a:endParaRPr lang="en-US" sz="2800" baseline="30000" dirty="0" smtClean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                 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1s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2s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2p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3s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3p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3d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4s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2 </a:t>
            </a:r>
          </a:p>
          <a:p>
            <a:pPr marL="68580" indent="0">
              <a:buNone/>
            </a:pP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And not</a:t>
            </a:r>
          </a:p>
          <a:p>
            <a:pPr marL="68580" indent="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1s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2s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2p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3s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3p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3d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68580" indent="0">
              <a:buNone/>
            </a:pPr>
            <a:endParaRPr lang="en-US" sz="2800" b="1" baseline="30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The above Electronic  Configuration can be explained by </a:t>
            </a:r>
          </a:p>
          <a:p>
            <a:pPr marL="45720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Slater’s rules  </a:t>
            </a:r>
          </a:p>
          <a:p>
            <a:pPr marL="45720" indent="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Effective Nuclear Charge for 4s electron is </a:t>
            </a:r>
            <a:endParaRPr lang="en-US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calculated as:</a:t>
            </a:r>
            <a:endParaRPr lang="en-US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		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1s</a:t>
            </a:r>
            <a:r>
              <a:rPr lang="en-US" sz="28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) (2s</a:t>
            </a:r>
            <a:r>
              <a:rPr lang="en-US" sz="28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2p</a:t>
            </a:r>
            <a:r>
              <a:rPr lang="en-US" sz="2800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) (3s</a:t>
            </a:r>
            <a:r>
              <a:rPr lang="en-US" sz="28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3p</a:t>
            </a:r>
            <a:r>
              <a:rPr lang="en-US" sz="2800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) (3d</a:t>
            </a:r>
            <a:r>
              <a:rPr lang="en-US" sz="28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) (4s</a:t>
            </a:r>
            <a:r>
              <a:rPr lang="en-US" sz="28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45720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Now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one of the electrons of the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4s orbital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becomes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electron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of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interest. The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second electron however, will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contribute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towards shielding effect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33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99572" y="413652"/>
            <a:ext cx="8763000" cy="609600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=  1 x 0.35 + 11 x 0.85 + 10 x 1.00  =  19.70</a:t>
            </a:r>
          </a:p>
          <a:p>
            <a:pPr marL="4572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So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en-US" sz="2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2400" b="1" baseline="-250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eff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=  Z – 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  23 – 19.70 =  3.30</a:t>
            </a:r>
          </a:p>
          <a:p>
            <a:pPr marL="4572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Now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lets calculate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Effective Nuclear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Charge</a:t>
            </a:r>
          </a:p>
          <a:p>
            <a:pPr marL="45720" indent="0"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for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 3d electron</a:t>
            </a:r>
          </a:p>
          <a:p>
            <a:pPr marL="4572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According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Slater’s rule</a:t>
            </a:r>
          </a:p>
          <a:p>
            <a:pPr marL="6858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 (1s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(2s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2p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6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(3s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3p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6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(3d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)(4s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4572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As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4s orbital lies after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electron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under interest it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will  </a:t>
            </a: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contributes nothing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towards shielding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One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electron of 3d orbital becomes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electron of interest. The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other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two 3d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electrons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will contribute towards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shielding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effect.</a:t>
            </a:r>
          </a:p>
          <a:p>
            <a:pPr marL="6858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 2 x 0.35 + 18 x 1.00 = 18.70</a:t>
            </a:r>
          </a:p>
          <a:p>
            <a:pPr marL="6858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4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2400" b="1" baseline="-2500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eff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=  Z – 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 23 – 18.70 =  4.30</a:t>
            </a:r>
          </a:p>
          <a:p>
            <a:pPr marL="4572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96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609600"/>
            <a:ext cx="8077200" cy="5638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Comparing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 Effective Nuclear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Charge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both the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3d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4s electron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it 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seen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Effective Nuclear </a:t>
            </a: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Charge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on 3d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electron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4.30 whereas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4s electron has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3.30.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force of attraction  experienced by the 3d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electrons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more as compared to 4s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electrons.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3d electrons  are more tightly  held to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nucleus </a:t>
            </a: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than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4s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electrons.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Thus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the 4s electrons are removed in preference to 3d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electrons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6858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81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366492"/>
            <a:ext cx="8077200" cy="633910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The force of attraction  experienced by the 3d   </a:t>
            </a:r>
          </a:p>
          <a:p>
            <a:pPr marL="45720" indent="0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   electrons is more as compared to 4s electrons.</a:t>
            </a: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The 3d electrons  are more tightly  held to the nucleus than  </a:t>
            </a:r>
          </a:p>
          <a:p>
            <a:pPr marL="45720" indent="0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   4s electrons.</a:t>
            </a: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Thus, the 4s electrons are removed in preference to 3d </a:t>
            </a:r>
          </a:p>
          <a:p>
            <a:pPr marL="45720" indent="0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    electrons.</a:t>
            </a:r>
          </a:p>
          <a:p>
            <a:pPr marL="45720" indent="0">
              <a:buNone/>
            </a:pP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  It 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helps to explain why  size of a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cation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is</a:t>
            </a:r>
          </a:p>
          <a:p>
            <a:pPr marL="45720" indent="0">
              <a:buNone/>
            </a:pPr>
            <a:r>
              <a:rPr lang="en-US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always smaller than its neutral atom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Let’s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take the example of </a:t>
            </a:r>
            <a:r>
              <a:rPr lang="en-US" sz="2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Lithium atom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and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Lithium ion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The Electronic configuration of </a:t>
            </a:r>
            <a:r>
              <a:rPr lang="en-US" sz="2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Lithium atom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is 1s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2s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1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 Write it according to Slater’s  (1s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) (2s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)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 </a:t>
            </a:r>
            <a:endParaRPr lang="en-US" sz="2600" baseline="30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As  2s orbital has only one electron ,  it becomes the 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  electron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of interest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1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533400"/>
            <a:ext cx="8305800" cy="5867400"/>
          </a:xfrm>
        </p:spPr>
        <p:txBody>
          <a:bodyPr>
            <a:normAutofit fontScale="4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Only the 1s electrons will contribute  towards shielding.    </a:t>
            </a:r>
          </a:p>
          <a:p>
            <a:pPr marL="45720" indent="0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      </a:t>
            </a:r>
          </a:p>
          <a:p>
            <a:pPr marL="45720" indent="0">
              <a:buNone/>
            </a:pPr>
            <a:r>
              <a:rPr lang="en-US" sz="6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S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= 2 x 0.85 = 1.70</a:t>
            </a:r>
          </a:p>
          <a:p>
            <a:pPr marL="45720" indent="0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6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 </a:t>
            </a:r>
            <a:r>
              <a:rPr lang="en-US" sz="6000" b="1" baseline="-250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eff</a:t>
            </a:r>
            <a:r>
              <a:rPr lang="en-US" sz="6000" b="1" baseline="-25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= Z – S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= 3 – 1.70 = 1.30</a:t>
            </a:r>
          </a:p>
          <a:p>
            <a:pPr marL="45720" indent="0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marL="45720" indent="0" algn="ctr">
              <a:buNone/>
            </a:pPr>
            <a:r>
              <a:rPr lang="en-US" sz="7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 case of Lithium (Li</a:t>
            </a:r>
            <a:r>
              <a:rPr lang="en-US" sz="7000" b="1" baseline="30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sz="7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7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Ion</a:t>
            </a:r>
          </a:p>
          <a:p>
            <a:pPr>
              <a:buFont typeface="Wingdings" pitchFamily="2" charset="2"/>
              <a:buChar char="Ø"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The Electronic Configuration of  Li</a:t>
            </a:r>
            <a:r>
              <a:rPr lang="en-US" sz="6000" baseline="30000" dirty="0">
                <a:latin typeface="Arial" pitchFamily="34" charset="0"/>
                <a:cs typeface="Arial" pitchFamily="34" charset="0"/>
              </a:rPr>
              <a:t>+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 is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1s</a:t>
            </a:r>
            <a:r>
              <a:rPr lang="en-US" sz="6000" baseline="30000" dirty="0" smtClean="0">
                <a:latin typeface="Arial" pitchFamily="34" charset="0"/>
                <a:cs typeface="Arial" pitchFamily="34" charset="0"/>
              </a:rPr>
              <a:t>2</a:t>
            </a:r>
          </a:p>
          <a:p>
            <a:pPr>
              <a:buFont typeface="Wingdings" pitchFamily="2" charset="2"/>
              <a:buChar char="Ø"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Grouping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acc. to Slater : (1s</a:t>
            </a:r>
            <a:r>
              <a:rPr lang="en-US" sz="60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Case of Li</a:t>
            </a:r>
            <a:r>
              <a:rPr lang="en-US" sz="6000" baseline="300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, one of the 1s electrons becomes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electron </a:t>
            </a:r>
          </a:p>
          <a:p>
            <a:pPr marL="45720" indent="0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  of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interest and the other 1s electron contributes towards </a:t>
            </a: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  shielding.</a:t>
            </a:r>
          </a:p>
          <a:p>
            <a:pPr marL="45720" indent="0">
              <a:buNone/>
            </a:pPr>
            <a:endParaRPr lang="en-US" sz="6000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   	</a:t>
            </a:r>
            <a:r>
              <a:rPr lang="en-US" sz="6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= 1 x 0.30 = 0.30</a:t>
            </a:r>
          </a:p>
          <a:p>
            <a:pPr marL="45720" indent="0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           </a:t>
            </a:r>
            <a:r>
              <a:rPr lang="en-US" sz="6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 </a:t>
            </a:r>
            <a:r>
              <a:rPr lang="en-US" sz="6000" b="1" baseline="-2500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eff</a:t>
            </a:r>
            <a:r>
              <a:rPr lang="en-US" sz="6000" b="1" baseline="-25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= Z – S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= 3 – 0.30 = 2.70</a:t>
            </a:r>
          </a:p>
          <a:p>
            <a:pPr>
              <a:buFont typeface="Wingdings" pitchFamily="2" charset="2"/>
              <a:buChar char="Ø"/>
            </a:pPr>
            <a:endParaRPr lang="en-US" b="1" dirty="0" smtClean="0"/>
          </a:p>
          <a:p>
            <a:pPr>
              <a:buFont typeface="Wingdings" pitchFamily="2" charset="2"/>
              <a:buChar char="Ø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4982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381000"/>
            <a:ext cx="8458200" cy="6172200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Comparison of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the  Effective Nuclear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Charge of Li atom </a:t>
            </a:r>
          </a:p>
          <a:p>
            <a:pPr marL="45720" indent="0" algn="just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 ( Z </a:t>
            </a:r>
            <a:r>
              <a:rPr lang="en-US" sz="2600" baseline="-25000" dirty="0" err="1">
                <a:latin typeface="Arial" pitchFamily="34" charset="0"/>
                <a:cs typeface="Arial" pitchFamily="34" charset="0"/>
              </a:rPr>
              <a:t>eff</a:t>
            </a:r>
            <a:r>
              <a:rPr lang="en-US" sz="2600" baseline="-25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= 1.30) and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Li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+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ion ( Z </a:t>
            </a:r>
            <a:r>
              <a:rPr lang="en-US" sz="2600" baseline="-25000" dirty="0" err="1">
                <a:latin typeface="Arial" pitchFamily="34" charset="0"/>
                <a:cs typeface="Arial" pitchFamily="34" charset="0"/>
              </a:rPr>
              <a:t>eff</a:t>
            </a:r>
            <a:r>
              <a:rPr lang="en-US" sz="2600" baseline="-25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=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2.70), shows that </a:t>
            </a:r>
          </a:p>
          <a:p>
            <a:pPr marL="45720" indent="0" algn="just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 Effective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nuclear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charge of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Li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+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ion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is more than Li atom.</a:t>
            </a: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So , the size of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Li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+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ion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is smaller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than Li atom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>
              <a:buNone/>
            </a:pP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3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It explains why a anion is always larger than its neutral </a:t>
            </a:r>
            <a:r>
              <a:rPr lang="en-US" sz="3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atom</a:t>
            </a:r>
          </a:p>
          <a:p>
            <a:pPr marL="45720" indent="0">
              <a:buNone/>
            </a:pPr>
            <a:endParaRPr lang="en-US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Taking the example of </a:t>
            </a:r>
            <a:r>
              <a:rPr lang="en-US" sz="2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Chlorine atom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and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Chlorine </a:t>
            </a:r>
            <a:r>
              <a:rPr lang="en-US" sz="2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ion.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case of </a:t>
            </a:r>
            <a:r>
              <a:rPr lang="en-US" sz="2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Chlorine atom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( Z = 17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),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electronic 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  configuration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is 1s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2s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2p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3s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3p</a:t>
            </a:r>
            <a:r>
              <a:rPr lang="en-US" sz="2600" baseline="30000" dirty="0" smtClean="0">
                <a:latin typeface="Arial" pitchFamily="34" charset="0"/>
                <a:cs typeface="Arial" pitchFamily="34" charset="0"/>
              </a:rPr>
              <a:t>5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Grouping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it acc. to Slater’s rule</a:t>
            </a:r>
          </a:p>
          <a:p>
            <a:pPr marL="45720" indent="0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        (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1s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2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) ( 2s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2p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6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) ( 3s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3p</a:t>
            </a:r>
            <a:r>
              <a:rPr lang="en-US" sz="2600" baseline="30000" dirty="0">
                <a:latin typeface="Arial" pitchFamily="34" charset="0"/>
                <a:cs typeface="Arial" pitchFamily="34" charset="0"/>
              </a:rPr>
              <a:t>5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) </a:t>
            </a:r>
          </a:p>
          <a:p>
            <a:pPr marL="45720" indent="0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en-US" sz="2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= 6 x 0.35 + 8 x 0.85 + 2 x 1.00 = 10.90</a:t>
            </a:r>
          </a:p>
          <a:p>
            <a:pPr marL="45720" indent="0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2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2600" b="1" baseline="-250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eff</a:t>
            </a:r>
            <a:r>
              <a:rPr lang="en-US" sz="2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=  Z – S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= 17 – 10.90 = 6.10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1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457200"/>
            <a:ext cx="8686800" cy="5181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In </a:t>
            </a:r>
            <a:r>
              <a:rPr lang="en-US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case of Chlorine ion </a:t>
            </a:r>
            <a:r>
              <a:rPr lang="en-US" sz="28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Cl</a:t>
            </a:r>
            <a:r>
              <a:rPr lang="en-US" sz="2800" b="1" baseline="30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</a:t>
            </a:r>
            <a:endParaRPr lang="en-US" sz="2800" b="1" baseline="300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electronic configuration is 1s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2s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2p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3s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3p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6</a:t>
            </a:r>
            <a:endParaRPr lang="en-US" sz="2400" baseline="300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Grouping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it acc. to Slater’s rule</a:t>
            </a: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1s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2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( 2s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2p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6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( 3s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3p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7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x 0.35 + 8 x 0.85 + 2 x 1.00 =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11.25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2400" b="1" baseline="-250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eff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=  Z – 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17 –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11.25 = 5.75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Comparison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the  Effective Nuclear Charge of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atom     </a:t>
            </a: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(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Z </a:t>
            </a:r>
            <a:r>
              <a:rPr lang="en-US" sz="2400" baseline="-25000" dirty="0" err="1">
                <a:latin typeface="Arial" pitchFamily="34" charset="0"/>
                <a:cs typeface="Arial" pitchFamily="34" charset="0"/>
              </a:rPr>
              <a:t>eff</a:t>
            </a:r>
            <a:r>
              <a:rPr lang="en-US" sz="2400" baseline="-25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=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6.10) and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Cl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 Z </a:t>
            </a:r>
            <a:r>
              <a:rPr lang="en-US" sz="2400" baseline="-25000" dirty="0" err="1">
                <a:latin typeface="Arial" pitchFamily="34" charset="0"/>
                <a:cs typeface="Arial" pitchFamily="34" charset="0"/>
              </a:rPr>
              <a:t>eff</a:t>
            </a:r>
            <a:r>
              <a:rPr lang="en-US" sz="2400" baseline="-25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=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5.75),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shows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that Effective  </a:t>
            </a:r>
          </a:p>
          <a:p>
            <a:pPr marL="4572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nuclear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charge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on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atom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more than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Cl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ion.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So , the size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Cl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ion is larger than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atom 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50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990600"/>
            <a:ext cx="7196003" cy="6400800"/>
          </a:xfrm>
        </p:spPr>
        <p:txBody>
          <a:bodyPr>
            <a:no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Slater grouped both s and p orbitals together for calculating effective nuclear charge , which is incorrect. This is because radial probability distribution  curves show that s orbitals are more penetrating than p orbitals. So , the s orbitals should shield to a greater extent as compared to p orbital.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According to Slater , all the s ,p ,d and f electrons present in shell or energy level lower than (n – 1) shell will shield the outer n electrons with equal contribution of S=1.00 each. This is not justified as energetically different orbitals should not contribute equally.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Slater’s rules are less reliable for heavier elements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2664"/>
            <a:ext cx="7543800" cy="914400"/>
          </a:xfrm>
        </p:spPr>
        <p:txBody>
          <a:bodyPr>
            <a:noAutofit/>
          </a:bodyPr>
          <a:lstStyle/>
          <a:p>
            <a:r>
              <a:rPr lang="en-US" sz="3200" b="1" u="sng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LIMITATIONS OF SLATER’S RULE</a:t>
            </a:r>
            <a:endParaRPr lang="en-US" sz="3200" b="1" u="sng" dirty="0"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203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800" dirty="0">
                <a:latin typeface="Arial" pitchFamily="34" charset="0"/>
                <a:cs typeface="Arial" pitchFamily="34" charset="0"/>
              </a:rPr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THE END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57349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1115</TotalTime>
  <Words>2366</Words>
  <Application>Microsoft Office PowerPoint</Application>
  <PresentationFormat>On-screen Show (4:3)</PresentationFormat>
  <Paragraphs>344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Slipstream</vt:lpstr>
      <vt:lpstr>SLATER’S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APPLICATIONS OF SLATER’S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LIMITATIONS OF SLATER’S RULE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LIMITATIONS OF SLATER’S RULE</dc:title>
  <dc:creator>kashish</dc:creator>
  <cp:lastModifiedBy>kashish</cp:lastModifiedBy>
  <cp:revision>149</cp:revision>
  <dcterms:created xsi:type="dcterms:W3CDTF">2013-01-10T17:51:57Z</dcterms:created>
  <dcterms:modified xsi:type="dcterms:W3CDTF">2013-01-13T13:23:12Z</dcterms:modified>
</cp:coreProperties>
</file>